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7" r:id="rId13"/>
    <p:sldId id="266" r:id="rId14"/>
    <p:sldId id="269" r:id="rId15"/>
    <p:sldId id="268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168"/>
    <a:srgbClr val="4A7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6230" autoAdjust="0"/>
  </p:normalViewPr>
  <p:slideViewPr>
    <p:cSldViewPr snapToGrid="0">
      <p:cViewPr varScale="1">
        <p:scale>
          <a:sx n="96" d="100"/>
          <a:sy n="96" d="100"/>
        </p:scale>
        <p:origin x="101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18426-A199-4DB2-A093-50671BB6DC3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B7C2D-BF02-4237-AA5E-2318971AC7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5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Peter Metcalfe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846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083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79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12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813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56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171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810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8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19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7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3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91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09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455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493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B7C2D-BF02-4237-AA5E-2318971AC73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542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12794" y="3008118"/>
            <a:ext cx="4914900" cy="845719"/>
          </a:xfrm>
        </p:spPr>
        <p:txBody>
          <a:bodyPr anchor="b">
            <a:normAutofit/>
          </a:bodyPr>
          <a:lstStyle>
            <a:lvl1pPr algn="ctr">
              <a:defRPr sz="4400" b="1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for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2794" y="3827206"/>
            <a:ext cx="4914900" cy="980118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137159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0053" y="376083"/>
            <a:ext cx="4432760" cy="100896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5200" y="1437968"/>
            <a:ext cx="4535130" cy="3528920"/>
          </a:xfrm>
          <a:prstGeom prst="flowChartInputOutpu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850052" y="1581380"/>
            <a:ext cx="4432761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69698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3164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47266" y="2698955"/>
            <a:ext cx="4935070" cy="1086392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 smtClean="0"/>
              <a:t>Click for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7266" y="3832412"/>
            <a:ext cx="4935070" cy="4962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9918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50053" y="376083"/>
            <a:ext cx="4564194" cy="85432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1850052" y="1581380"/>
            <a:ext cx="9127169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36469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65077" y="365125"/>
            <a:ext cx="4578724" cy="93251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670" y="1681316"/>
            <a:ext cx="9488130" cy="42401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66276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6174" y="103239"/>
            <a:ext cx="6002594" cy="1244087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36174" y="1347326"/>
            <a:ext cx="9517626" cy="4758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37547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1976" y="-1"/>
            <a:ext cx="4968689" cy="1411941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1976" y="1825625"/>
            <a:ext cx="4390682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1916" y="1825625"/>
            <a:ext cx="4871884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11216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0110"/>
            <a:ext cx="5518355" cy="1091381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81380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5228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8183"/>
            <a:ext cx="5518355" cy="1091381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81380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55699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40110"/>
            <a:ext cx="5364852" cy="1091381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81380"/>
            <a:ext cx="10200968" cy="45097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50706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8297" y="365125"/>
            <a:ext cx="4911214" cy="108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8297" y="1722387"/>
            <a:ext cx="94955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059" y="6470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D3C10-9E16-4E81-B86B-B95617BE1509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706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021" y="6470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AA1C3-BE2D-4A08-8607-6E2C9B4F0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0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Wingdings" panose="05000000000000000000" pitchFamily="2" charset="2"/>
        <a:buChar char="§"/>
        <a:defRPr sz="2400" b="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anose="05000000000000000000" pitchFamily="2" charset="2"/>
        <a:buChar char="§"/>
        <a:defRPr sz="2000" b="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anose="05000000000000000000" pitchFamily="2" charset="2"/>
        <a:buChar char="§"/>
        <a:defRPr sz="1800" b="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anose="05000000000000000000" pitchFamily="2" charset="2"/>
        <a:buChar char="§"/>
        <a:defRPr sz="1600" b="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anose="05000000000000000000" pitchFamily="2" charset="2"/>
        <a:buChar char="§"/>
        <a:defRPr sz="1600" b="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HNX1oNy6Z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9316" y="2768139"/>
            <a:ext cx="5288056" cy="84177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Rampaging Chariots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794" y="3890356"/>
            <a:ext cx="4914900" cy="916968"/>
          </a:xfrm>
        </p:spPr>
        <p:txBody>
          <a:bodyPr/>
          <a:lstStyle/>
          <a:p>
            <a:r>
              <a:rPr lang="en-US" dirty="0" smtClean="0"/>
              <a:t>2024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12794" y="3718560"/>
            <a:ext cx="5152166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4243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053" y="324197"/>
            <a:ext cx="4484245" cy="822959"/>
          </a:xfrm>
        </p:spPr>
        <p:txBody>
          <a:bodyPr/>
          <a:lstStyle/>
          <a:p>
            <a:pPr algn="ctr"/>
            <a:r>
              <a:rPr lang="en-US" dirty="0" smtClean="0"/>
              <a:t>Tug of War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3"/>
          </p:nvPr>
        </p:nvSpPr>
        <p:spPr>
          <a:xfrm>
            <a:off x="1850053" y="1581380"/>
            <a:ext cx="9674682" cy="16066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chariots compete head to head to try pull the other chariot over the line. </a:t>
            </a:r>
          </a:p>
          <a:p>
            <a:pPr marL="0" indent="0">
              <a:buNone/>
            </a:pPr>
            <a:r>
              <a:rPr lang="en-US" dirty="0"/>
              <a:t>It is the best of three and the winner will go through to the next round.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43" y="3212764"/>
            <a:ext cx="3825075" cy="286880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24" y="3212764"/>
            <a:ext cx="3816424" cy="286231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482856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1" y="561526"/>
            <a:ext cx="5364852" cy="1091381"/>
          </a:xfrm>
        </p:spPr>
        <p:txBody>
          <a:bodyPr/>
          <a:lstStyle/>
          <a:p>
            <a:r>
              <a:rPr lang="en-GB" dirty="0" smtClean="0"/>
              <a:t>The Competition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60320" y="2535381"/>
            <a:ext cx="8478848" cy="1554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Leonardo 2023 event:</a:t>
            </a:r>
          </a:p>
          <a:p>
            <a:pPr marL="0" indent="0">
              <a:buNone/>
            </a:pPr>
            <a:r>
              <a:rPr lang="en-GB" dirty="0" smtClean="0">
                <a:hlinkClick r:id="rId3"/>
              </a:rPr>
              <a:t>www.youtube.com/watch?v=vHNX1oNy6Zs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913015" y="2835395"/>
            <a:ext cx="1195346" cy="1195346"/>
            <a:chOff x="3657600" y="990600"/>
            <a:chExt cx="4876800" cy="4876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0" y="990600"/>
              <a:ext cx="4876800" cy="4876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905" y="990905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80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86032" y="473942"/>
            <a:ext cx="3764692" cy="79468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Construction</a:t>
            </a:r>
            <a:endParaRPr lang="en-GB" sz="3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43974" y="1843541"/>
            <a:ext cx="2882637" cy="4367787"/>
            <a:chOff x="643974" y="1843541"/>
            <a:chExt cx="2882637" cy="4367787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974" y="1843541"/>
              <a:ext cx="2882637" cy="252000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rgbClr val="2B4168"/>
              </a:solidFill>
            </a:ln>
            <a:effectLst/>
            <a:extLst/>
          </p:spPr>
        </p:pic>
        <p:sp>
          <p:nvSpPr>
            <p:cNvPr id="8" name="Content Placeholder 4"/>
            <p:cNvSpPr txBox="1">
              <a:spLocks/>
            </p:cNvSpPr>
            <p:nvPr/>
          </p:nvSpPr>
          <p:spPr>
            <a:xfrm>
              <a:off x="643974" y="4852085"/>
              <a:ext cx="2882637" cy="135924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4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8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panose="05000000000000000000" pitchFamily="2" charset="2"/>
                <a:buNone/>
              </a:pPr>
              <a:r>
                <a:rPr lang="en-US" dirty="0" smtClean="0"/>
                <a:t>The Chassis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32701" y="1843541"/>
            <a:ext cx="4125335" cy="4367787"/>
            <a:chOff x="4032701" y="1843541"/>
            <a:chExt cx="4125335" cy="4367787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701" y="1843541"/>
              <a:ext cx="4125335" cy="252000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rgbClr val="2B4168"/>
              </a:solidFill>
            </a:ln>
            <a:effectLst/>
            <a:extLst/>
          </p:spPr>
        </p:pic>
        <p:sp>
          <p:nvSpPr>
            <p:cNvPr id="9" name="Content Placeholder 4"/>
            <p:cNvSpPr txBox="1">
              <a:spLocks/>
            </p:cNvSpPr>
            <p:nvPr/>
          </p:nvSpPr>
          <p:spPr>
            <a:xfrm>
              <a:off x="4032701" y="4852085"/>
              <a:ext cx="4125335" cy="135924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4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8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panose="05000000000000000000" pitchFamily="2" charset="2"/>
                <a:buNone/>
              </a:pPr>
              <a:r>
                <a:rPr lang="en-US" dirty="0" smtClean="0"/>
                <a:t>The Electronics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64125" y="1843541"/>
            <a:ext cx="2747634" cy="4367787"/>
            <a:chOff x="8664125" y="1843541"/>
            <a:chExt cx="2747634" cy="4367787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126" y="1843541"/>
              <a:ext cx="2747633" cy="252000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rgbClr val="2B4168"/>
              </a:solidFill>
            </a:ln>
            <a:effectLst/>
            <a:extLst/>
          </p:spPr>
        </p:pic>
        <p:sp>
          <p:nvSpPr>
            <p:cNvPr id="10" name="Content Placeholder 4"/>
            <p:cNvSpPr txBox="1">
              <a:spLocks/>
            </p:cNvSpPr>
            <p:nvPr/>
          </p:nvSpPr>
          <p:spPr>
            <a:xfrm>
              <a:off x="8664125" y="4852085"/>
              <a:ext cx="2747633" cy="135924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4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8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 b="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panose="05000000000000000000" pitchFamily="2" charset="2"/>
                <a:buNone/>
              </a:pPr>
              <a:r>
                <a:rPr lang="en-US" dirty="0" smtClean="0"/>
                <a:t>The Motors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707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36174" y="103239"/>
            <a:ext cx="5792064" cy="114067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Chassis Design</a:t>
            </a:r>
            <a:endParaRPr lang="en-GB" sz="3600" dirty="0"/>
          </a:p>
        </p:txBody>
      </p:sp>
      <p:pic>
        <p:nvPicPr>
          <p:cNvPr id="6" name="Picture 8" descr="U:\_Engineering_General\Rampaging_Chariots\2014\07 Photos\1 Arrive and MOT\_MG_491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62294" y="4080153"/>
            <a:ext cx="1980000" cy="1980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7" name="Picture 6" descr="U:\_Engineering_General\Rampaging_Chariots\2014\07 Photos\1 Arrive and MOT\_MG_4920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4" t="210" r="4021" b="-210"/>
          <a:stretch/>
        </p:blipFill>
        <p:spPr bwMode="auto">
          <a:xfrm>
            <a:off x="7532588" y="4080153"/>
            <a:ext cx="2970000" cy="1980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8" name="Picture 11" descr="U:\_Engineering_General\Rampaging_Chariots\2014\07 Photos\3 Assault course\_MG_5178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3"/>
          <a:stretch/>
        </p:blipFill>
        <p:spPr bwMode="auto">
          <a:xfrm>
            <a:off x="7532588" y="1758617"/>
            <a:ext cx="2970000" cy="1980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12" t="1" r="673" b="1"/>
          <a:stretch/>
        </p:blipFill>
        <p:spPr>
          <a:xfrm>
            <a:off x="1836174" y="4080153"/>
            <a:ext cx="2735826" cy="1980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</p:spPr>
      </p:pic>
      <p:pic>
        <p:nvPicPr>
          <p:cNvPr id="10" name="Picture 2" descr="U:\Engineering_General\Rampaging_Chariots\2016\photos\7. Team Photos\P1050860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08" r="10608"/>
          <a:stretch/>
        </p:blipFill>
        <p:spPr bwMode="auto">
          <a:xfrm>
            <a:off x="5044381" y="1758617"/>
            <a:ext cx="1980000" cy="1980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11" name="Picture 4" descr="U:\Engineering_General\Rampaging_Chariots\2016\photos\4. Sumo\P1050941.JPG"/>
          <p:cNvPicPr>
            <a:picLocks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6174" y="1758617"/>
            <a:ext cx="2700000" cy="1980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260984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31766"/>
            <a:ext cx="5518355" cy="782604"/>
          </a:xfrm>
        </p:spPr>
        <p:txBody>
          <a:bodyPr/>
          <a:lstStyle/>
          <a:p>
            <a:r>
              <a:rPr lang="en-US" dirty="0" smtClean="0"/>
              <a:t>Motor Controller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790" y="387179"/>
            <a:ext cx="4189240" cy="561601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4" y="2352503"/>
            <a:ext cx="5976311" cy="365068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0543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5833" y="365125"/>
            <a:ext cx="4517968" cy="932516"/>
          </a:xfrm>
        </p:spPr>
        <p:txBody>
          <a:bodyPr/>
          <a:lstStyle/>
          <a:p>
            <a:r>
              <a:rPr lang="en-US" dirty="0" smtClean="0"/>
              <a:t>Drill Motors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0"/>
          <a:stretch/>
        </p:blipFill>
        <p:spPr bwMode="auto">
          <a:xfrm>
            <a:off x="1815650" y="1590073"/>
            <a:ext cx="2414183" cy="2160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649" y="3951073"/>
            <a:ext cx="2414184" cy="2160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r="1"/>
          <a:stretch/>
        </p:blipFill>
        <p:spPr bwMode="auto">
          <a:xfrm>
            <a:off x="4431958" y="1590073"/>
            <a:ext cx="3135578" cy="2160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2"/>
          <a:stretch/>
        </p:blipFill>
        <p:spPr bwMode="auto">
          <a:xfrm>
            <a:off x="4438741" y="3951073"/>
            <a:ext cx="3142080" cy="2160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65013" y="2231037"/>
            <a:ext cx="4521001" cy="323907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678775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1723"/>
            <a:ext cx="5518355" cy="109138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Getting Started</a:t>
            </a:r>
            <a:endParaRPr lang="en-GB" sz="3600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"/>
          </p:nvPr>
        </p:nvSpPr>
        <p:spPr>
          <a:xfrm>
            <a:off x="2394710" y="2039067"/>
            <a:ext cx="8520411" cy="389670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Open </a:t>
            </a:r>
            <a:r>
              <a:rPr lang="en-US" dirty="0"/>
              <a:t>up your kit.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 the parts are provided.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Read the manual very carefully </a:t>
            </a:r>
            <a:r>
              <a:rPr lang="en-US" dirty="0"/>
              <a:t>before starting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Rampaging </a:t>
            </a:r>
            <a:r>
              <a:rPr lang="en-US" dirty="0"/>
              <a:t>Chariots </a:t>
            </a:r>
            <a:r>
              <a:rPr lang="en-US" dirty="0" smtClean="0"/>
              <a:t>website: </a:t>
            </a:r>
            <a:r>
              <a:rPr lang="en-US" u="sng" dirty="0" smtClean="0"/>
              <a:t>rampagingchariots.org.uk</a:t>
            </a:r>
            <a:endParaRPr lang="en-US" u="sng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900370" y="4225875"/>
            <a:ext cx="1783705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0754"/>
            <a:ext cx="1224000" cy="1224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96073"/>
            <a:ext cx="1224000" cy="12240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900369" y="4270208"/>
            <a:ext cx="1783705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437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12794" y="2876206"/>
            <a:ext cx="4914900" cy="748144"/>
          </a:xfrm>
        </p:spPr>
        <p:txBody>
          <a:bodyPr>
            <a:normAutofit/>
          </a:bodyPr>
          <a:lstStyle/>
          <a:p>
            <a:r>
              <a:rPr lang="en-US" dirty="0" smtClean="0"/>
              <a:t>Any Questions?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12794" y="3882044"/>
            <a:ext cx="4914900" cy="925280"/>
          </a:xfrm>
        </p:spPr>
        <p:txBody>
          <a:bodyPr/>
          <a:lstStyle/>
          <a:p>
            <a:r>
              <a:rPr lang="en-US" dirty="0" smtClean="0"/>
              <a:t>Thank you for listening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0921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Who are we?</a:t>
            </a:r>
            <a:endParaRPr lang="en-GB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838200" y="5463540"/>
            <a:ext cx="10515600" cy="8273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Leonardo is a world leader in the aerospace, </a:t>
            </a:r>
            <a:r>
              <a:rPr lang="en-US" dirty="0" smtClean="0"/>
              <a:t>defense </a:t>
            </a:r>
            <a:r>
              <a:rPr lang="en-US" dirty="0"/>
              <a:t>and security sector, with a wide range of </a:t>
            </a:r>
            <a:r>
              <a:rPr lang="en-US" dirty="0" smtClean="0"/>
              <a:t>products.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52" y="1213711"/>
            <a:ext cx="7163896" cy="4029692"/>
          </a:xfrm>
          <a:prstGeom prst="roundRect">
            <a:avLst>
              <a:gd name="adj" fmla="val 2081"/>
            </a:avLst>
          </a:prstGeom>
        </p:spPr>
      </p:pic>
    </p:spTree>
    <p:extLst>
      <p:ext uri="{BB962C8B-B14F-4D97-AF65-F5344CB8AC3E}">
        <p14:creationId xmlns:p14="http://schemas.microsoft.com/office/powerpoint/2010/main" val="9648918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1826"/>
            <a:ext cx="6863080" cy="93918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is a Rampaging Chariot?</a:t>
            </a:r>
            <a:endParaRPr lang="en-GB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4871546"/>
            <a:ext cx="10678510" cy="1573552"/>
          </a:xfrm>
        </p:spPr>
        <p:txBody>
          <a:bodyPr>
            <a:normAutofit/>
          </a:bodyPr>
          <a:lstStyle/>
          <a:p>
            <a:r>
              <a:rPr lang="en-US" dirty="0" smtClean="0"/>
              <a:t>Originally </a:t>
            </a:r>
            <a:r>
              <a:rPr lang="en-US" dirty="0"/>
              <a:t>inspired from Robot Wars. </a:t>
            </a:r>
          </a:p>
          <a:p>
            <a:r>
              <a:rPr lang="en-US" dirty="0" smtClean="0"/>
              <a:t>The standard </a:t>
            </a:r>
            <a:r>
              <a:rPr lang="en-US" dirty="0"/>
              <a:t>Chariot </a:t>
            </a:r>
            <a:r>
              <a:rPr lang="en-US" dirty="0" smtClean="0"/>
              <a:t>kit </a:t>
            </a:r>
            <a:r>
              <a:rPr lang="en-US" dirty="0"/>
              <a:t>is devised of 330 </a:t>
            </a:r>
            <a:r>
              <a:rPr lang="en-US" dirty="0" smtClean="0"/>
              <a:t>parts. </a:t>
            </a:r>
          </a:p>
          <a:p>
            <a:r>
              <a:rPr lang="en-US" dirty="0"/>
              <a:t>B</a:t>
            </a:r>
            <a:r>
              <a:rPr lang="en-US" dirty="0" smtClean="0"/>
              <a:t>uilt </a:t>
            </a:r>
            <a:r>
              <a:rPr lang="en-US" dirty="0"/>
              <a:t>and developed by </a:t>
            </a:r>
            <a:r>
              <a:rPr lang="en-US" dirty="0" smtClean="0"/>
              <a:t>schools and youth groups.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786" y="1873308"/>
            <a:ext cx="3828392" cy="27674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92" y="1873308"/>
            <a:ext cx="4146160" cy="276175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280427"/>
            <a:ext cx="9603230" cy="47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8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 Rampaging Chariot is a powerful radio controlled robot.</a:t>
            </a:r>
          </a:p>
        </p:txBody>
      </p:sp>
    </p:spTree>
    <p:extLst>
      <p:ext uri="{BB962C8B-B14F-4D97-AF65-F5344CB8AC3E}">
        <p14:creationId xmlns:p14="http://schemas.microsoft.com/office/powerpoint/2010/main" val="42674922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053" y="407615"/>
            <a:ext cx="4432760" cy="893040"/>
          </a:xfrm>
        </p:spPr>
        <p:txBody>
          <a:bodyPr/>
          <a:lstStyle/>
          <a:p>
            <a:pPr algn="ctr"/>
            <a:r>
              <a:rPr lang="en-US" dirty="0" smtClean="0"/>
              <a:t>History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3"/>
          </p:nvPr>
        </p:nvSpPr>
        <p:spPr>
          <a:xfrm>
            <a:off x="1850053" y="2133173"/>
            <a:ext cx="5007947" cy="314540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Rampaging Chariots was initially developed by Peter Bennett,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/>
              <a:t>ex Robot Wars champion,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2005.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As </a:t>
            </a:r>
            <a:r>
              <a:rPr lang="en-US" dirty="0"/>
              <a:t>a means to promote STEM </a:t>
            </a:r>
            <a:r>
              <a:rPr lang="en-US" dirty="0" smtClean="0"/>
              <a:t>activities </a:t>
            </a:r>
            <a:r>
              <a:rPr lang="en-US" dirty="0"/>
              <a:t>within schools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1" r="7631"/>
          <a:stretch>
            <a:fillRect/>
          </a:stretch>
        </p:blipFill>
        <p:spPr>
          <a:xfrm>
            <a:off x="7315200" y="1437968"/>
            <a:ext cx="4535130" cy="3528920"/>
          </a:xfrm>
          <a:prstGeom prst="parallelogram">
            <a:avLst>
              <a:gd name="adj" fmla="val 27234"/>
            </a:avLst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964172" y="4385438"/>
            <a:ext cx="2103094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33245" y="2810658"/>
            <a:ext cx="1918137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50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850053" y="1868457"/>
            <a:ext cx="5032885" cy="361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</a:pPr>
            <a:r>
              <a:rPr lang="en-US" sz="2400" dirty="0">
                <a:solidFill>
                  <a:schemeClr val="accent6"/>
                </a:solidFill>
              </a:rPr>
              <a:t>He built the robot ‘Typhoon’ </a:t>
            </a:r>
            <a:r>
              <a:rPr lang="en-US" sz="2400" dirty="0" smtClean="0">
                <a:solidFill>
                  <a:schemeClr val="accent6"/>
                </a:solidFill>
              </a:rPr>
              <a:t/>
            </a:r>
            <a:br>
              <a:rPr lang="en-US" sz="2400" dirty="0" smtClean="0">
                <a:solidFill>
                  <a:schemeClr val="accent6"/>
                </a:solidFill>
              </a:rPr>
            </a:br>
            <a:r>
              <a:rPr lang="en-US" sz="2400" dirty="0" smtClean="0">
                <a:solidFill>
                  <a:schemeClr val="accent6"/>
                </a:solidFill>
              </a:rPr>
              <a:t>along </a:t>
            </a:r>
            <a:r>
              <a:rPr lang="en-US" sz="2400" dirty="0">
                <a:solidFill>
                  <a:schemeClr val="accent6"/>
                </a:solidFill>
              </a:rPr>
              <a:t>with five other engineers from Leonardo’s Airborne &amp; Space Systems Division</a:t>
            </a:r>
            <a:r>
              <a:rPr lang="en-US" sz="2400" dirty="0" smtClean="0">
                <a:solidFill>
                  <a:schemeClr val="accent6"/>
                </a:solidFill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</a:pPr>
            <a:endParaRPr lang="en-US" sz="2400" dirty="0">
              <a:solidFill>
                <a:schemeClr val="accent6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</a:pPr>
            <a:r>
              <a:rPr lang="en-US" sz="2400" dirty="0">
                <a:solidFill>
                  <a:schemeClr val="accent6"/>
                </a:solidFill>
              </a:rPr>
              <a:t>Which went on to win 5 Robot Wars titles, 2 Techno Games titles and the world Olympics silver medal </a:t>
            </a:r>
            <a:r>
              <a:rPr lang="en-US" sz="2400" dirty="0" smtClean="0">
                <a:solidFill>
                  <a:schemeClr val="accent6"/>
                </a:solidFill>
              </a:rPr>
              <a:t/>
            </a:r>
            <a:br>
              <a:rPr lang="en-US" sz="2400" dirty="0" smtClean="0">
                <a:solidFill>
                  <a:schemeClr val="accent6"/>
                </a:solidFill>
              </a:rPr>
            </a:br>
            <a:r>
              <a:rPr lang="en-US" sz="2400" dirty="0" smtClean="0">
                <a:solidFill>
                  <a:schemeClr val="accent6"/>
                </a:solidFill>
              </a:rPr>
              <a:t>in </a:t>
            </a:r>
            <a:r>
              <a:rPr lang="en-US" sz="2400" dirty="0">
                <a:solidFill>
                  <a:schemeClr val="accent6"/>
                </a:solidFill>
              </a:rPr>
              <a:t>2005. 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053" y="399302"/>
            <a:ext cx="4432760" cy="900923"/>
          </a:xfrm>
        </p:spPr>
        <p:txBody>
          <a:bodyPr/>
          <a:lstStyle/>
          <a:p>
            <a:pPr algn="ctr"/>
            <a:r>
              <a:rPr lang="en-US" dirty="0" smtClean="0"/>
              <a:t>History</a:t>
            </a:r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1" r="7631"/>
          <a:stretch>
            <a:fillRect/>
          </a:stretch>
        </p:blipFill>
        <p:spPr>
          <a:xfrm>
            <a:off x="7315200" y="1437968"/>
            <a:ext cx="4535130" cy="3528920"/>
          </a:xfrm>
          <a:prstGeom prst="parallelogram">
            <a:avLst>
              <a:gd name="adj" fmla="val 27234"/>
            </a:avLst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414222" y="2222508"/>
            <a:ext cx="319371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94280" y="4125738"/>
            <a:ext cx="238575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887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0085" y="204951"/>
            <a:ext cx="4968689" cy="115180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Competition</a:t>
            </a:r>
            <a:endParaRPr lang="en-GB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558456" y="4106916"/>
            <a:ext cx="5132888" cy="19600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Held at our Luton site.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Consists of 4 events.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US" dirty="0" smtClean="0"/>
              <a:t>Awards for each event and more…</a:t>
            </a:r>
            <a:endParaRPr lang="en-GB" dirty="0"/>
          </a:p>
        </p:txBody>
      </p:sp>
      <p:pic>
        <p:nvPicPr>
          <p:cNvPr id="11" name="Picture 10" descr="U:\_Engineering_General\Rampaging_Chariots\2014\07 Photos\3 Assault course\_MG_5133.jpg"/>
          <p:cNvPicPr>
            <a:picLocks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59" b="4319"/>
          <a:stretch/>
        </p:blipFill>
        <p:spPr bwMode="auto">
          <a:xfrm>
            <a:off x="761844" y="3742838"/>
            <a:ext cx="3983577" cy="2411997"/>
          </a:xfrm>
          <a:prstGeom prst="parallelogram">
            <a:avLst>
              <a:gd name="adj" fmla="val 26552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2B4168"/>
            </a:solidFill>
          </a:ln>
          <a:effectLst/>
          <a:extLst/>
        </p:spPr>
      </p:pic>
      <p:pic>
        <p:nvPicPr>
          <p:cNvPr id="12" name="Picture 6" descr="U:\_Engineering_General\Rampaging_Chariots\2014\07 Photos\4 Sumo\_MG_5170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02"/>
          <a:stretch/>
        </p:blipFill>
        <p:spPr bwMode="auto">
          <a:xfrm>
            <a:off x="6789633" y="780855"/>
            <a:ext cx="4670534" cy="2609192"/>
          </a:xfrm>
          <a:prstGeom prst="parallelogram">
            <a:avLst>
              <a:gd name="adj" fmla="val 26615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sp>
        <p:nvSpPr>
          <p:cNvPr id="14" name="Content Placeholder 8"/>
          <p:cNvSpPr>
            <a:spLocks noGrp="1"/>
          </p:cNvSpPr>
          <p:nvPr>
            <p:ph sz="half" idx="1"/>
          </p:nvPr>
        </p:nvSpPr>
        <p:spPr>
          <a:xfrm>
            <a:off x="908831" y="1552356"/>
            <a:ext cx="4719455" cy="2097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Build your chariot.</a:t>
            </a:r>
          </a:p>
          <a:p>
            <a:pPr marL="0" indent="0">
              <a:buNone/>
            </a:pP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Compete against other schools.</a:t>
            </a:r>
          </a:p>
          <a:p>
            <a:pPr marL="0" indent="0">
              <a:buNone/>
            </a:pP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The fastest and strongest wins.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758846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H:\W7Redirects\Desktop\Best ones\P106017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89"/>
          <a:stretch/>
        </p:blipFill>
        <p:spPr bwMode="auto">
          <a:xfrm>
            <a:off x="7316632" y="169416"/>
            <a:ext cx="2880320" cy="197469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472965"/>
            <a:ext cx="5364852" cy="88242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Obstacle Course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726324"/>
            <a:ext cx="5578366" cy="454384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Two </a:t>
            </a:r>
            <a:r>
              <a:rPr lang="en-US" dirty="0"/>
              <a:t>teams compete against each other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be the fastest around the course.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course consist </a:t>
            </a:r>
            <a:r>
              <a:rPr lang="en-US" dirty="0" smtClean="0"/>
              <a:t>of:</a:t>
            </a:r>
          </a:p>
          <a:p>
            <a:r>
              <a:rPr lang="en-US" dirty="0" smtClean="0"/>
              <a:t>Scoring </a:t>
            </a:r>
            <a:r>
              <a:rPr lang="en-US" dirty="0"/>
              <a:t>a </a:t>
            </a:r>
            <a:r>
              <a:rPr lang="en-US" dirty="0" smtClean="0"/>
              <a:t>goal</a:t>
            </a:r>
          </a:p>
          <a:p>
            <a:r>
              <a:rPr lang="en-US" dirty="0"/>
              <a:t>Moving a </a:t>
            </a:r>
            <a:r>
              <a:rPr lang="en-US" dirty="0" smtClean="0"/>
              <a:t>barrel</a:t>
            </a:r>
          </a:p>
          <a:p>
            <a:r>
              <a:rPr lang="en-US" dirty="0" smtClean="0"/>
              <a:t>Going </a:t>
            </a:r>
            <a:r>
              <a:rPr lang="en-US" dirty="0"/>
              <a:t>though a </a:t>
            </a:r>
            <a:r>
              <a:rPr lang="en-US" dirty="0" smtClean="0"/>
              <a:t>door</a:t>
            </a:r>
          </a:p>
          <a:p>
            <a:r>
              <a:rPr lang="en-US" dirty="0" smtClean="0"/>
              <a:t>Traveling over </a:t>
            </a:r>
            <a:r>
              <a:rPr lang="en-US" dirty="0"/>
              <a:t>a </a:t>
            </a:r>
            <a:r>
              <a:rPr lang="en-US" dirty="0" smtClean="0"/>
              <a:t>ramp</a:t>
            </a:r>
            <a:endParaRPr lang="en-US" dirty="0"/>
          </a:p>
          <a:p>
            <a:r>
              <a:rPr lang="en-US" dirty="0" smtClean="0"/>
              <a:t>A lot of skill!</a:t>
            </a:r>
          </a:p>
        </p:txBody>
      </p:sp>
      <p:pic>
        <p:nvPicPr>
          <p:cNvPr id="8" name="Picture 7" descr="U:\_Engineering_General\Rampaging_Chariots\2014\07 Photos\3 Assault course\_MG_5133.jpg"/>
          <p:cNvPicPr>
            <a:picLocks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4" b="715"/>
          <a:stretch/>
        </p:blipFill>
        <p:spPr bwMode="auto">
          <a:xfrm>
            <a:off x="7316632" y="4382385"/>
            <a:ext cx="2880320" cy="189624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7" name="Picture 2" descr="H:\W7Redirects\Desktop\Best ones\P1060109.JPG"/>
          <p:cNvPicPr>
            <a:picLocks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41"/>
          <a:stretch/>
        </p:blipFill>
        <p:spPr bwMode="auto">
          <a:xfrm>
            <a:off x="7316632" y="2339058"/>
            <a:ext cx="2880320" cy="184837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3084746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479" y="546958"/>
            <a:ext cx="5455076" cy="81370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Sumo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10559"/>
            <a:ext cx="10515600" cy="158443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Two chariots compete head to head to try push the other chariot out of </a:t>
            </a:r>
            <a:br>
              <a:rPr lang="en-US" dirty="0" smtClean="0"/>
            </a:br>
            <a:r>
              <a:rPr lang="en-US" dirty="0" smtClean="0"/>
              <a:t>the ring. 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t is the best of three and the winner will go through to the next round. </a:t>
            </a:r>
          </a:p>
          <a:p>
            <a:endParaRPr lang="en-GB" dirty="0"/>
          </a:p>
        </p:txBody>
      </p:sp>
      <p:pic>
        <p:nvPicPr>
          <p:cNvPr id="4" name="Picture 5" descr="U:\_Engineering_General\Rampaging_Chariots\2014\07 Photos\4 Sumo\_MG_504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79" y="3515710"/>
            <a:ext cx="3347424" cy="223161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5" name="Picture 3" descr="U:\Engineering_General\Rampaging_Chariots\2016\photos\4. Sumo\P1060042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83"/>
          <a:stretch/>
        </p:blipFill>
        <p:spPr bwMode="auto">
          <a:xfrm>
            <a:off x="4440947" y="3514991"/>
            <a:ext cx="3347424" cy="223233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6" name="Picture 6" descr="U:\_Engineering_General\Rampaging_Chariots\2014\07 Photos\4 Sumo\_MG_517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0415" y="3515710"/>
            <a:ext cx="3347425" cy="223161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340120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8183"/>
            <a:ext cx="5518355" cy="1303197"/>
          </a:xfrm>
        </p:spPr>
        <p:txBody>
          <a:bodyPr/>
          <a:lstStyle/>
          <a:p>
            <a:r>
              <a:rPr lang="en-US" dirty="0" smtClean="0"/>
              <a:t>Football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19993"/>
            <a:ext cx="10515600" cy="162484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2-a-side </a:t>
            </a:r>
            <a:r>
              <a:rPr lang="en-US" dirty="0"/>
              <a:t>game that lasts 5 minutes.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chariots </a:t>
            </a:r>
            <a:r>
              <a:rPr lang="en-US" dirty="0"/>
              <a:t>to score the most goals </a:t>
            </a:r>
            <a:r>
              <a:rPr lang="en-US" dirty="0" smtClean="0"/>
              <a:t>will </a:t>
            </a:r>
            <a:r>
              <a:rPr lang="en-US" dirty="0"/>
              <a:t>go through to the next round. </a:t>
            </a:r>
          </a:p>
          <a:p>
            <a:endParaRPr lang="en-GB" dirty="0"/>
          </a:p>
        </p:txBody>
      </p:sp>
      <p:pic>
        <p:nvPicPr>
          <p:cNvPr id="4" name="Picture 10" descr="U:\_Engineering_General\Rampaging_Chariots\2014\07 Photos\5 Football\_MG_524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644834"/>
            <a:ext cx="3534345" cy="235623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5" name="Picture 3" descr="H:\W7Redirects\Desktop\Best ones\P1060253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1636" y="3644834"/>
            <a:ext cx="3148951" cy="236171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  <p:pic>
        <p:nvPicPr>
          <p:cNvPr id="6" name="Picture 4" descr="U:\Engineering_General\Rampaging_Chariots\2016\photos\5. Football\P1060229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6270" y="3644834"/>
            <a:ext cx="3141640" cy="235623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2B4168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135596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onardo Template">
  <a:themeElements>
    <a:clrScheme name="Leonardo">
      <a:dk1>
        <a:srgbClr val="1B242A"/>
      </a:dk1>
      <a:lt1>
        <a:srgbClr val="1B242A"/>
      </a:lt1>
      <a:dk2>
        <a:srgbClr val="FFFFFF"/>
      </a:dk2>
      <a:lt2>
        <a:srgbClr val="EC0928"/>
      </a:lt2>
      <a:accent1>
        <a:srgbClr val="A5ACAF"/>
      </a:accent1>
      <a:accent2>
        <a:srgbClr val="37424A"/>
      </a:accent2>
      <a:accent3>
        <a:srgbClr val="5E6A71"/>
      </a:accent3>
      <a:accent4>
        <a:srgbClr val="1B242A"/>
      </a:accent4>
      <a:accent5>
        <a:srgbClr val="004650"/>
      </a:accent5>
      <a:accent6>
        <a:srgbClr val="2B4168"/>
      </a:accent6>
      <a:hlink>
        <a:srgbClr val="000000"/>
      </a:hlink>
      <a:folHlink>
        <a:srgbClr val="3F3F3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onardo Template Main" id="{BF07B631-1831-4304-A5A2-F96BCFA81F97}" vid="{65A99C21-4CF7-4208-87C8-0FCAA721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Leonardo Template Main</Template>
  <TotalTime>0</TotalTime>
  <Words>391</Words>
  <Application>Microsoft Office PowerPoint</Application>
  <PresentationFormat>Widescreen</PresentationFormat>
  <Paragraphs>83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Leonardo Template</vt:lpstr>
      <vt:lpstr>Rampaging Chariots</vt:lpstr>
      <vt:lpstr>Who are we?</vt:lpstr>
      <vt:lpstr>What is a Rampaging Chariot?</vt:lpstr>
      <vt:lpstr>History</vt:lpstr>
      <vt:lpstr>History</vt:lpstr>
      <vt:lpstr>The Competition</vt:lpstr>
      <vt:lpstr>Obstacle Course</vt:lpstr>
      <vt:lpstr>Sumo</vt:lpstr>
      <vt:lpstr>Football</vt:lpstr>
      <vt:lpstr>Tug of War</vt:lpstr>
      <vt:lpstr>The Competition</vt:lpstr>
      <vt:lpstr>PowerPoint Presentation</vt:lpstr>
      <vt:lpstr>Chassis Design</vt:lpstr>
      <vt:lpstr>Motor Controller</vt:lpstr>
      <vt:lpstr>Drill Motors</vt:lpstr>
      <vt:lpstr>Getting Started</vt:lpstr>
      <vt:lpstr>Any Questions?</vt:lpstr>
    </vt:vector>
  </TitlesOfParts>
  <Company>Any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Rampaging Chariots</dc:title>
  <dc:creator>Metcalfe, Peter (Leonardo, UK)</dc:creator>
  <cp:lastModifiedBy>Metcalfe, Peter (Leonardo, UK)</cp:lastModifiedBy>
  <cp:revision>42</cp:revision>
  <dcterms:created xsi:type="dcterms:W3CDTF">2024-03-11T09:18:27Z</dcterms:created>
  <dcterms:modified xsi:type="dcterms:W3CDTF">2024-04-17T16:20:32Z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629a97-5cdf-4921-aaaa-11e697567be8_Enabled">
    <vt:lpwstr>true</vt:lpwstr>
  </property>
  <property fmtid="{D5CDD505-2E9C-101B-9397-08002B2CF9AE}" pid="3" name="MSIP_Label_cf629a97-5cdf-4921-aaaa-11e697567be8_SetDate">
    <vt:lpwstr>2024-03-11T11:57:28Z</vt:lpwstr>
  </property>
  <property fmtid="{D5CDD505-2E9C-101B-9397-08002B2CF9AE}" pid="4" name="MSIP_Label_cf629a97-5cdf-4921-aaaa-11e697567be8_Method">
    <vt:lpwstr>Privileged</vt:lpwstr>
  </property>
  <property fmtid="{D5CDD505-2E9C-101B-9397-08002B2CF9AE}" pid="5" name="MSIP_Label_cf629a97-5cdf-4921-aaaa-11e697567be8_Name">
    <vt:lpwstr>Not Marked - Company General Use</vt:lpwstr>
  </property>
  <property fmtid="{D5CDD505-2E9C-101B-9397-08002B2CF9AE}" pid="6" name="MSIP_Label_cf629a97-5cdf-4921-aaaa-11e697567be8_SiteId">
    <vt:lpwstr>25db6ea1-2b37-482f-a0a9-4c1ddc1408ec</vt:lpwstr>
  </property>
  <property fmtid="{D5CDD505-2E9C-101B-9397-08002B2CF9AE}" pid="7" name="MSIP_Label_cf629a97-5cdf-4921-aaaa-11e697567be8_ActionId">
    <vt:lpwstr>18bf9beb-7d1d-432f-a05f-0d12191672bc</vt:lpwstr>
  </property>
  <property fmtid="{D5CDD505-2E9C-101B-9397-08002B2CF9AE}" pid="8" name="MSIP_Label_cf629a97-5cdf-4921-aaaa-11e697567be8_ContentBits">
    <vt:lpwstr>0</vt:lpwstr>
  </property>
</Properties>
</file>